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8" r:id="rId4"/>
    <p:sldId id="261" r:id="rId5"/>
  </p:sldIdLst>
  <p:sldSz cx="6858000" cy="9144000" type="screen4x3"/>
  <p:notesSz cx="6888163" cy="100187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00"/>
    <a:srgbClr val="FF660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860" autoAdjust="0"/>
  </p:normalViewPr>
  <p:slideViewPr>
    <p:cSldViewPr>
      <p:cViewPr>
        <p:scale>
          <a:sx n="57" d="100"/>
          <a:sy n="57" d="100"/>
        </p:scale>
        <p:origin x="-2160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BA358E44-AD30-4220-A6C2-D5B7C445EC44}" type="datetimeFigureOut">
              <a:rPr lang="ar-SA" smtClean="0"/>
              <a:t>09/12/1441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F8D73EB6-D402-4970-816E-4260477D584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542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3EB6-D402-4970-816E-4260477D5846}" type="slidenum">
              <a:rPr lang="ar-SA" smtClean="0"/>
              <a:t>3</a:t>
            </a:fld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09/12/1441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0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717032" y="4644008"/>
            <a:ext cx="50405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077072" y="3923928"/>
            <a:ext cx="86409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20688" y="5508104"/>
            <a:ext cx="5472608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92696" y="1259632"/>
            <a:ext cx="532859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1916832" y="467544"/>
            <a:ext cx="30243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484784" y="467544"/>
            <a:ext cx="5157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وثيقة التوجيه لمراجعة حسابات </a:t>
            </a:r>
            <a:r>
              <a:rPr lang="en-US" b="1" dirty="0" smtClean="0"/>
              <a:t>Wild Planet Trust</a:t>
            </a:r>
            <a:endParaRPr lang="ar-SA" b="1" dirty="0"/>
          </a:p>
        </p:txBody>
      </p:sp>
      <p:sp>
        <p:nvSpPr>
          <p:cNvPr id="10" name="مستطيل 9"/>
          <p:cNvSpPr/>
          <p:nvPr/>
        </p:nvSpPr>
        <p:spPr>
          <a:xfrm>
            <a:off x="332656" y="197971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1400" dirty="0" smtClean="0"/>
              <a:t>أولاً ، يُطلب من المنسقين إعداد قائمة بأنواع أو معروضات ذات أولوية يرغبون في ان يتم التدقيق فيها           ( انظر الشكل 1) . اذا لم يكن هناك أي تفضيل , فيمكننا ابتكار الخطة المنهجية لمراجعة الرفق بالحيوان 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32656" y="5292080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1400" dirty="0" smtClean="0"/>
              <a:t>هناك حاجة إلى ما لا يقل عن ثلاثة موظفين لإكمال المراجعة. مقيم محايد هو دائما الحاضر و ما لا يقل عن اثنين من ساسة الحيوان مطلوب , الطاقم البيطري مدعو لاستكمال عملية التدقيق و بالنسبة للانواع ذات الاهتمام الاكبر فيتم ذلك بناء على طلب المنسق المعني 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04664" y="6948264"/>
            <a:ext cx="6309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1400" dirty="0" smtClean="0"/>
              <a:t>لا يوجد حد أقصى لعدد عمليات المراجعة التي يجب إكمالها. جميع أصحاب المصلحة المعنيين بالأنواع يمكنهم اكمال المراجعة و اعطاء الفرصة لاستكشاف جميع الاراء و التقييمات و لكن يجب ان يحدث اثارة للجدل / التحيز / اختيار الانواع ذات الاولوية , كما يجب اكمال عمليات تدقيق اضافية مع شخص محايد اضافي و ايضا الموظفون من الادارات الاخرى مدعوون لاكمال المراجعة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60648" y="5940152"/>
            <a:ext cx="6425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1400" dirty="0" smtClean="0"/>
              <a:t>يستغرق التدقيق تقريبا. 15 دقيقة لإكمال الأسئلة و لديك العديد من خيارات الإجابة ، بما في ذلك</a:t>
            </a:r>
          </a:p>
          <a:p>
            <a:pPr algn="just"/>
            <a:r>
              <a:rPr lang="ar-SA" sz="1400" dirty="0" smtClean="0"/>
              <a:t>قسم "الأدلة / التعليقات" لجمع معلومات نوعية إضافية. لكل شخص</a:t>
            </a:r>
          </a:p>
          <a:p>
            <a:pPr algn="just"/>
            <a:r>
              <a:rPr lang="ar-SA" sz="1400" dirty="0" smtClean="0"/>
              <a:t>إتمام المراجعة يجب أن يجاب على الأسئلة بأفضل ما في وسعك بناء على المعرفة و الخبرة و يجب ان تستند الاجابات على المعرفة السابقة للحيوانات / و تفاصيل المعروضات و التفاصيل التي تمت ملاحظتها خلال فترة المراجعة 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60648" y="7884368"/>
            <a:ext cx="6453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1400" dirty="0" smtClean="0"/>
              <a:t>بمجرد الانتهاء ، يتم تجميع الردود في تقرير تدقيق واحد. يقدم هذا التقرير لمحة عامة للتغذية المقدمة و التي قدمها اصحاب المصلحة بما في ذلك جوانب الرفق بالحيوان الجيد , و مخططات التوصية من اجل التحسين . يبدأ التقرير بنظرة عامة على النتائج المجمعة و التي تم تسليط الضوء على هذه الفئات في التقييم حتى يتم العثور على قضايا الرفق بالحيوان الرئيسية ( انظر الشكل 2 )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005064" y="3131840"/>
            <a:ext cx="57606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3284984" y="2843808"/>
            <a:ext cx="504056" cy="261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420888" y="3059832"/>
            <a:ext cx="50405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276872" y="3851920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24944" y="4644008"/>
            <a:ext cx="360040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2852936" y="4788024"/>
            <a:ext cx="504056" cy="11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3789040" y="3035732"/>
            <a:ext cx="1008112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b="1" dirty="0" smtClean="0"/>
              <a:t>تسليط الضوء افضلية </a:t>
            </a:r>
          </a:p>
          <a:p>
            <a:pPr algn="ctr"/>
            <a:r>
              <a:rPr lang="ar-SA" sz="1100" b="1" dirty="0" smtClean="0"/>
              <a:t>المحيط </a:t>
            </a:r>
            <a:endParaRPr lang="ar-SA" sz="11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4005064" y="3779912"/>
            <a:ext cx="10081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 smtClean="0"/>
              <a:t>تحديد المشاركين و تنسيق المراجعة</a:t>
            </a:r>
            <a:endParaRPr lang="ar-SA" sz="12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429000" y="4644008"/>
            <a:ext cx="9361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تدقيق السلوك</a:t>
            </a:r>
            <a:endParaRPr lang="ar-SA" sz="12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2636912" y="4542383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 smtClean="0"/>
              <a:t>جمع الاستجابات</a:t>
            </a:r>
            <a:endParaRPr lang="ar-SA" sz="12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132856" y="3779912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b="1" dirty="0" smtClean="0"/>
              <a:t>تصنيف الرفق بالحيوان و تسليط الضوء على الاجراءات الرئيسية</a:t>
            </a:r>
            <a:endParaRPr lang="ar-SA" sz="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2276872" y="3059832"/>
            <a:ext cx="792088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00" b="1" dirty="0" smtClean="0"/>
              <a:t>تحديث اجراءات قاعدة بيانات الرفق بالحيوان</a:t>
            </a:r>
            <a:endParaRPr lang="ar-SA" sz="9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3068960" y="2843808"/>
            <a:ext cx="9361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b="1" dirty="0" smtClean="0"/>
              <a:t>SMT </a:t>
            </a:r>
            <a:r>
              <a:rPr lang="ar-SA" sz="1050" b="1" dirty="0" smtClean="0"/>
              <a:t> و القيمون </a:t>
            </a:r>
            <a:endParaRPr lang="ar-SA" sz="1050" b="1" dirty="0"/>
          </a:p>
        </p:txBody>
      </p:sp>
      <p:sp>
        <p:nvSpPr>
          <p:cNvPr id="34" name="مستطيل 33"/>
          <p:cNvSpPr/>
          <p:nvPr/>
        </p:nvSpPr>
        <p:spPr>
          <a:xfrm>
            <a:off x="836712" y="179512"/>
            <a:ext cx="7200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5" name="Picture 2" descr="Partners | Elephant Crisis F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73" y="73835"/>
            <a:ext cx="756147" cy="753749"/>
          </a:xfrm>
          <a:prstGeom prst="rect">
            <a:avLst/>
          </a:prstGeom>
          <a:noFill/>
        </p:spPr>
      </p:pic>
      <p:sp>
        <p:nvSpPr>
          <p:cNvPr id="36" name="مستطيل 35"/>
          <p:cNvSpPr/>
          <p:nvPr/>
        </p:nvSpPr>
        <p:spPr>
          <a:xfrm>
            <a:off x="144016" y="827584"/>
            <a:ext cx="6597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1400" dirty="0" smtClean="0"/>
              <a:t>مقتبس من نموذج التدقيق في مجتمع ديترويت لعلم الحيوان (</a:t>
            </a:r>
            <a:r>
              <a:rPr lang="en-US" sz="1400" dirty="0" smtClean="0"/>
              <a:t>Kagan et al. ، 2015) ، Wild Planet Trust</a:t>
            </a:r>
          </a:p>
          <a:p>
            <a:pPr algn="just"/>
            <a:r>
              <a:rPr lang="ar-SA" sz="1400" dirty="0" smtClean="0"/>
              <a:t>تم تصميم المراجعة لتوفير نظرة عامة على الاعتبارات المادية والاجتماعية لواحد أو أكثر لمشاركة الحيوانات في مناطقها , يتكون تدقيق الرفاهية من 28 سؤلا مصممة لابراز  مؤشرات الرفق بالحيوان الايجابية و السلبية ضمن اربعة مجالات رئيسية : صحة الحيوان , البيئة المناسبة , السلوك و الضغوطات و يستخدم نظام تسجيل الاشارات الضوئية لتسليط الضوء على مخاوف الرفق بالحيوان الرئيسية </a:t>
            </a:r>
          </a:p>
        </p:txBody>
      </p:sp>
    </p:spTree>
    <p:extLst>
      <p:ext uri="{BB962C8B-B14F-4D97-AF65-F5344CB8AC3E}">
        <p14:creationId xmlns:p14="http://schemas.microsoft.com/office/powerpoint/2010/main" val="100909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92696" y="539552"/>
            <a:ext cx="547260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92696" y="4211960"/>
            <a:ext cx="540060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4664" y="755576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 smtClean="0"/>
              <a:t>يقرأ المراجع أقسام "الأدلة / التعليقات" لتحديد وجهات النظر والقضايا المشتركة و ابرز المراجعات المنجزة  ثم يتم اجراء مراجعة اكثر تعمقا للتشاور حول الادلة للرعاية في الاسر , و الاوراق العملية , و سجلات </a:t>
            </a:r>
            <a:r>
              <a:rPr lang="en-US" sz="1400" dirty="0" smtClean="0"/>
              <a:t>ZIMS</a:t>
            </a:r>
            <a:r>
              <a:rPr lang="ar-SA" sz="1400" dirty="0" smtClean="0"/>
              <a:t> , و اوراق النظام الغذائي , و الاحتفاظ باستفسارات الموظفين المدرجين اذا لزم الامر </a:t>
            </a:r>
          </a:p>
          <a:p>
            <a:r>
              <a:rPr lang="ar-SA" sz="1400" dirty="0" smtClean="0"/>
              <a:t>تستخدم الرسوم البيانية و الاشكال لتوضيح و دعم القضايا المبلغ عنها , يمكن ايضا استخدام الصور و مقاطع الفيديو كدليل اذا لزم الامر , ايضا تقرير المراجعة يولد نظرة عامة حول ما اذا كانت احتاجات رفاهية الحيوان ( الحيوانات ) قد تم تلبيتها و هي تشمل اربعة مجالات مختلفة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32656" y="4427984"/>
            <a:ext cx="6353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 smtClean="0"/>
              <a:t>يمكن أحيانًا إبراز الاختلافات بين أصحاب المصلحة في تقرير المراجعة (على سبيل المثال ، آراء مختلفة </a:t>
            </a:r>
          </a:p>
          <a:p>
            <a:r>
              <a:rPr lang="ar-SA" sz="1400" dirty="0" smtClean="0"/>
              <a:t>حول مخاوف الرفق بالحيوان بين المراقبين المحايدين و المسؤولين). من المهم تقييم الموظفين و تدريبهم دون التحيز فيما يتعلق بالرفاهية للحيوانات و ادارتها في المجموعات .</a:t>
            </a:r>
          </a:p>
          <a:p>
            <a:r>
              <a:rPr lang="ar-SA" sz="1400" dirty="0" smtClean="0"/>
              <a:t>في نهاية التقرير ، يوصى باتخاذ إجراءات رئيسية لمعالجة قضايا الرفاهية التي تم تسليط الضوء عليها</a:t>
            </a:r>
          </a:p>
          <a:p>
            <a:r>
              <a:rPr lang="ar-SA" sz="1400" dirty="0" smtClean="0"/>
              <a:t>طوال عملية المراجعة (الإجراءات الرئيسية = تفصيل المهام لتحسين المجالات في حال كانت الرفاهية لا تلبي كامل الاحتياجات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48680" y="3779912"/>
            <a:ext cx="54726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-459432" y="3995936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 smtClean="0"/>
              <a:t>الشكل 1: مثال على الرسم البياني المستخدم لتحليل مسائل الدرجات المجمعة وإبراز الرفاهية الرئيسية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09120" y="2051720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556792" y="3707904"/>
            <a:ext cx="5760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2636912" y="3707904"/>
            <a:ext cx="64807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861048" y="370790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4869160" y="3707904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1052736" y="2627784"/>
            <a:ext cx="1440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365104" y="2051720"/>
            <a:ext cx="3600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 dirty="0" smtClean="0"/>
              <a:t>نعم</a:t>
            </a:r>
            <a:endParaRPr lang="ar-SA" sz="9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437112" y="2195736"/>
            <a:ext cx="144016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dirty="0" smtClean="0"/>
              <a:t>الى حد ما </a:t>
            </a:r>
            <a:endParaRPr lang="ar-SA" sz="10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509120" y="2309555"/>
            <a:ext cx="36004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dirty="0" smtClean="0"/>
              <a:t>لا</a:t>
            </a:r>
            <a:endParaRPr lang="ar-SA" sz="1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437112" y="2411760"/>
            <a:ext cx="172819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50" dirty="0" smtClean="0"/>
              <a:t>غير معروف</a:t>
            </a:r>
            <a:endParaRPr lang="ar-SA" sz="105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437112" y="2555776"/>
            <a:ext cx="122413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dirty="0" smtClean="0"/>
              <a:t>لا ينطبق</a:t>
            </a:r>
            <a:endParaRPr lang="ar-SA" sz="10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340768" y="3635896"/>
            <a:ext cx="12961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100" dirty="0" smtClean="0"/>
              <a:t>1- صحة الحيوان</a:t>
            </a:r>
            <a:endParaRPr lang="ar-SA" sz="11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2636912" y="3635896"/>
            <a:ext cx="6480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/>
              <a:t>2- البيئة </a:t>
            </a:r>
            <a:endParaRPr lang="ar-SA" sz="12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3645024" y="3635896"/>
            <a:ext cx="7920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/>
              <a:t>3- السلوك</a:t>
            </a:r>
            <a:endParaRPr lang="ar-SA" sz="12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4509120" y="3635896"/>
            <a:ext cx="105273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4- الضغوطات </a:t>
            </a:r>
            <a:endParaRPr lang="ar-SA" sz="1200" dirty="0"/>
          </a:p>
        </p:txBody>
      </p:sp>
      <p:sp>
        <p:nvSpPr>
          <p:cNvPr id="2" name="مربع نص 1"/>
          <p:cNvSpPr txBox="1"/>
          <p:nvPr/>
        </p:nvSpPr>
        <p:spPr>
          <a:xfrm rot="16200000">
            <a:off x="535470" y="2821015"/>
            <a:ext cx="115212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 smtClean="0"/>
              <a:t>اجمالي الدرجات</a:t>
            </a:r>
            <a:endParaRPr lang="ar-SA" sz="11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4661520" y="2461955"/>
            <a:ext cx="36004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dirty="0" smtClean="0"/>
              <a:t>لا</a:t>
            </a:r>
            <a:endParaRPr lang="ar-SA" sz="1000" dirty="0"/>
          </a:p>
        </p:txBody>
      </p:sp>
      <p:pic>
        <p:nvPicPr>
          <p:cNvPr id="27" name="Picture 2" descr="Partners | Elephant Crisis F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73" y="73835"/>
            <a:ext cx="756147" cy="753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56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73945"/>
              </p:ext>
            </p:extLst>
          </p:nvPr>
        </p:nvGraphicFramePr>
        <p:xfrm>
          <a:off x="511083" y="1426295"/>
          <a:ext cx="6120678" cy="21945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0113"/>
                <a:gridCol w="1020113"/>
                <a:gridCol w="1020113"/>
                <a:gridCol w="1020113"/>
                <a:gridCol w="920299"/>
                <a:gridCol w="1119927"/>
              </a:tblGrid>
              <a:tr h="365760">
                <a:tc gridSpan="5"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</a:tr>
              <a:tr h="286831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86831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100" b="1" dirty="0" smtClean="0"/>
                        <a:t>صحة</a:t>
                      </a:r>
                      <a:r>
                        <a:rPr lang="ar-SA" sz="1100" b="1" baseline="0" dirty="0" smtClean="0"/>
                        <a:t> الحيوان</a:t>
                      </a:r>
                      <a:endParaRPr lang="ar-SA" sz="1100" b="1" dirty="0"/>
                    </a:p>
                  </a:txBody>
                  <a:tcPr/>
                </a:tc>
              </a:tr>
              <a:tr h="286831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 smtClean="0"/>
                        <a:t>بيئة</a:t>
                      </a:r>
                      <a:r>
                        <a:rPr lang="ar-SA" sz="1400" baseline="0" dirty="0" smtClean="0"/>
                        <a:t> ملائمة</a:t>
                      </a:r>
                      <a:endParaRPr lang="ar-SA" sz="1400" dirty="0"/>
                    </a:p>
                  </a:txBody>
                  <a:tcPr/>
                </a:tc>
              </a:tr>
              <a:tr h="286831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 smtClean="0"/>
                        <a:t>السلوك</a:t>
                      </a:r>
                      <a:endParaRPr lang="ar-SA" sz="1400" dirty="0"/>
                    </a:p>
                  </a:txBody>
                  <a:tcPr/>
                </a:tc>
              </a:tr>
              <a:tr h="286831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 smtClean="0"/>
                        <a:t>الضغوطات</a:t>
                      </a:r>
                      <a:endParaRPr lang="ar-SA" sz="1400" dirty="0"/>
                    </a:p>
                  </a:txBody>
                  <a:tcPr/>
                </a:tc>
              </a:tr>
              <a:tr h="286831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 smtClean="0"/>
                        <a:t>الاجمالي</a:t>
                      </a:r>
                      <a:endParaRPr lang="ar-S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99392" y="5364088"/>
            <a:ext cx="6713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1050" dirty="0" smtClean="0"/>
              <a:t>عند الاكتمال ، يتم تقديم التقارير إلى المنسق ذي الصلة للمراجعة. الاجتماعات مجدولة حيث يمكن للمقيمين بعد ذلك اقتراح تعديلات معقولة على التقرير و قائمة الاجراءات التي يمكن تعديلها اذا لزم الامر و بعد الموافقة , حيث تعتبر المراجعة كاملة و الاجراءات الرئيسية تضاف الى قائمة اجراءات الرفاهية      ( انظر الجدول 1 ) تتضمن هذه القائمة مقياسا تقديريا للتكاليف , الاطر الزمنية و الرصد المستمر للتقدم لكل اجراء مقترح و لكل مجموعة او نوع حيوان .</a:t>
            </a:r>
          </a:p>
          <a:p>
            <a:pPr algn="just"/>
            <a:r>
              <a:rPr lang="ar-SA" sz="1050" dirty="0" smtClean="0"/>
              <a:t>.</a:t>
            </a:r>
            <a:endParaRPr lang="ar-SA" sz="105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240868" y="1426295"/>
            <a:ext cx="3240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النتيجة المجمعة</a:t>
            </a:r>
            <a:endParaRPr lang="ar-SA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648526" y="178513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B050"/>
                </a:solidFill>
              </a:rPr>
              <a:t>نعم</a:t>
            </a:r>
            <a:r>
              <a:rPr lang="ar-SA" b="1" dirty="0" smtClean="0"/>
              <a:t> </a:t>
            </a:r>
            <a:endParaRPr lang="ar-SA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510552" y="1804579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6600"/>
                </a:solidFill>
              </a:rPr>
              <a:t>الى حد ما </a:t>
            </a:r>
            <a:endParaRPr lang="ar-SA" b="1" dirty="0">
              <a:solidFill>
                <a:srgbClr val="FF66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717032" y="1826404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لا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492553" y="1804579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غير معروف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517156" y="1800109"/>
            <a:ext cx="1179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لا ينطبق</a:t>
            </a:r>
            <a:endParaRPr lang="ar-SA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40668" y="1475656"/>
            <a:ext cx="12241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 smtClean="0"/>
              <a:t>مقاييس الرفق بالحيوان</a:t>
            </a:r>
            <a:endParaRPr lang="ar-SA" sz="1600" b="1" dirty="0"/>
          </a:p>
        </p:txBody>
      </p:sp>
      <p:sp>
        <p:nvSpPr>
          <p:cNvPr id="21" name="مستطيل 20"/>
          <p:cNvSpPr/>
          <p:nvPr/>
        </p:nvSpPr>
        <p:spPr>
          <a:xfrm>
            <a:off x="379739" y="3995936"/>
            <a:ext cx="6228000" cy="1800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69352" y="4499992"/>
            <a:ext cx="6228000" cy="1800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69352" y="4932040"/>
            <a:ext cx="6228000" cy="1800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60524" y="3707904"/>
            <a:ext cx="59766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100" dirty="0" smtClean="0"/>
              <a:t>فقرة موجزة  مناقشة جوانب الرفق بالحيوان  الجيد , الاهتمامات ذات الأولوية والأدلة المقدمة</a:t>
            </a:r>
            <a:endParaRPr lang="ar-SA" sz="1100" dirty="0"/>
          </a:p>
        </p:txBody>
      </p:sp>
      <p:sp>
        <p:nvSpPr>
          <p:cNvPr id="26" name="مستطيل 25"/>
          <p:cNvSpPr/>
          <p:nvPr/>
        </p:nvSpPr>
        <p:spPr>
          <a:xfrm>
            <a:off x="4249975" y="4211960"/>
            <a:ext cx="2392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 smtClean="0"/>
              <a:t>العناصر التي تمت مناقشتها (ملاحظات القيم)</a:t>
            </a:r>
            <a:endParaRPr lang="ar-SA" sz="1200" dirty="0"/>
          </a:p>
        </p:txBody>
      </p:sp>
      <p:sp>
        <p:nvSpPr>
          <p:cNvPr id="27" name="مستطيل 26"/>
          <p:cNvSpPr/>
          <p:nvPr/>
        </p:nvSpPr>
        <p:spPr>
          <a:xfrm>
            <a:off x="1159026" y="4644008"/>
            <a:ext cx="5445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dirty="0" smtClean="0"/>
              <a:t>العمل الرئيسي (إجراءات لرصد تحسين مخاوف الرفاه الرئيسية</a:t>
            </a:r>
            <a:endParaRPr lang="ar-SA" sz="1200" dirty="0"/>
          </a:p>
        </p:txBody>
      </p:sp>
      <p:sp>
        <p:nvSpPr>
          <p:cNvPr id="28" name="مستطيل 27"/>
          <p:cNvSpPr/>
          <p:nvPr/>
        </p:nvSpPr>
        <p:spPr>
          <a:xfrm>
            <a:off x="2446276" y="5148064"/>
            <a:ext cx="180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b="1" dirty="0" smtClean="0"/>
              <a:t>الشكل 2: نموذج تقرير المراجعة</a:t>
            </a:r>
            <a:endParaRPr lang="ar-SA" sz="1200" b="1" dirty="0"/>
          </a:p>
        </p:txBody>
      </p:sp>
      <p:sp>
        <p:nvSpPr>
          <p:cNvPr id="29" name="مستطيل 28"/>
          <p:cNvSpPr/>
          <p:nvPr/>
        </p:nvSpPr>
        <p:spPr>
          <a:xfrm>
            <a:off x="-1107504" y="5868144"/>
            <a:ext cx="767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b="1" dirty="0" smtClean="0"/>
              <a:t>الجدول 1: مثال على جدول بيانات الإجراء (قائمة إجراءات الرفاهية) حيث كان إكمال الإجراء الرئيسي هو مراقبتها 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332656" y="7634954"/>
            <a:ext cx="7920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النوع  </a:t>
            </a:r>
            <a:endParaRPr lang="ar-SA" sz="1400" b="1" dirty="0"/>
          </a:p>
        </p:txBody>
      </p:sp>
      <p:sp>
        <p:nvSpPr>
          <p:cNvPr id="47" name="مستطيل 46"/>
          <p:cNvSpPr/>
          <p:nvPr/>
        </p:nvSpPr>
        <p:spPr>
          <a:xfrm>
            <a:off x="-459432" y="8892480"/>
            <a:ext cx="71014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900" b="1" dirty="0" smtClean="0"/>
              <a:t>نوقشت "قائمة إجراءات الرعاية" خلال اجتماعات لجنة الإشراف والرعاية الاجتماعية والأخلاقيات ، لاستخدامها كمرجع لقرارات الادارة بشأن الحيوانات في المجموعة 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-26692" y="7634954"/>
            <a:ext cx="7920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النوع  </a:t>
            </a:r>
            <a:endParaRPr lang="ar-SA" sz="1400" b="1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1052736" y="7611510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ب 1</a:t>
            </a:r>
            <a:endParaRPr lang="ar-SA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1304764" y="7665732"/>
            <a:ext cx="9361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5/1/19</a:t>
            </a:r>
            <a:endParaRPr lang="ar-SA" sz="1200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1914364" y="7694840"/>
            <a:ext cx="9361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23/1/19</a:t>
            </a:r>
            <a:endParaRPr lang="ar-SA" sz="12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1556792" y="159767"/>
            <a:ext cx="46085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تقرير تدقيق الرفق بالحيوان </a:t>
            </a:r>
            <a:endParaRPr lang="ar-SA" sz="1400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4905164" y="256122"/>
            <a:ext cx="16561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النوع :</a:t>
            </a:r>
            <a:endParaRPr lang="ar-SA" sz="1200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4636569" y="545068"/>
            <a:ext cx="20162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الحظيرة :</a:t>
            </a:r>
            <a:endParaRPr lang="ar-SA" sz="1200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4735872" y="777551"/>
            <a:ext cx="18722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التاريخ :</a:t>
            </a:r>
            <a:endParaRPr lang="ar-SA" sz="1200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154004" y="288485"/>
            <a:ext cx="26642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انجز بواسطة : </a:t>
            </a:r>
            <a:endParaRPr lang="ar-SA" sz="12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979006" y="489833"/>
            <a:ext cx="1368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القيم :</a:t>
            </a:r>
            <a:endParaRPr lang="ar-SA" sz="12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1012208" y="681741"/>
            <a:ext cx="20882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الموظفين البيطريين :</a:t>
            </a:r>
            <a:endParaRPr lang="ar-SA" sz="1200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476672" y="895634"/>
            <a:ext cx="24482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ساسة الحيوانات :</a:t>
            </a:r>
            <a:endParaRPr lang="ar-SA" sz="1200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332656" y="1080300"/>
            <a:ext cx="24482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مراقب محايد :</a:t>
            </a:r>
            <a:endParaRPr lang="ar-SA" sz="1200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4409728" y="1034134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ملخص النتيجة </a:t>
            </a:r>
            <a:endParaRPr lang="ar-SA" b="1" dirty="0"/>
          </a:p>
        </p:txBody>
      </p:sp>
      <p:graphicFrame>
        <p:nvGraphicFramePr>
          <p:cNvPr id="52" name="جدول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73260"/>
              </p:ext>
            </p:extLst>
          </p:nvPr>
        </p:nvGraphicFramePr>
        <p:xfrm>
          <a:off x="165727" y="6156176"/>
          <a:ext cx="6503633" cy="26495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0364"/>
                <a:gridCol w="398934"/>
                <a:gridCol w="611052"/>
                <a:gridCol w="723710"/>
                <a:gridCol w="1473356"/>
                <a:gridCol w="589780"/>
                <a:gridCol w="537147"/>
                <a:gridCol w="589780"/>
                <a:gridCol w="494967"/>
                <a:gridCol w="434543"/>
              </a:tblGrid>
              <a:tr h="304511">
                <a:tc gridSpan="10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98791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جاري التنفيذ 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22/3/19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b="1" dirty="0" smtClean="0"/>
                        <a:t>لا يوجد</a:t>
                      </a:r>
                      <a:endParaRPr lang="ar-SA" sz="10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 smtClean="0"/>
                        <a:t>جاري التنفيذ</a:t>
                      </a:r>
                      <a:endParaRPr lang="ar-SA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الاستمرار في المراقبة و التخفيف المستمر – المشاكل الصحية 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84058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/>
                        <a:t>1/3/19</a:t>
                      </a:r>
                      <a:endParaRPr lang="ar-S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 smtClean="0"/>
                        <a:t>نعم</a:t>
                      </a:r>
                      <a:endParaRPr lang="ar-SA" sz="1000" dirty="0"/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تحسين التدفئة و الاضاءة داخل المنطقة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52496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/>
                        <a:t>1/3/19</a:t>
                      </a:r>
                      <a:endParaRPr lang="ar-S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 smtClean="0"/>
                        <a:t>نعم</a:t>
                      </a:r>
                      <a:endParaRPr lang="ar-SA" sz="1000" dirty="0"/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توفير منصات اكثر ارتفاعا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47181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 smtClean="0"/>
                        <a:t>لا</a:t>
                      </a:r>
                      <a:endParaRPr lang="ar-SA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ذيادة الحجم و التعقيدات و كثافة التفرع من الداخل و الخارج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0219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جاري التنفيذ 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22/3/19</a:t>
                      </a:r>
                      <a:endParaRPr kumimoji="0" lang="ar-SA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 smtClean="0"/>
                        <a:t>جاري التنفيذ</a:t>
                      </a:r>
                      <a:endParaRPr lang="ar-SA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توفر الطبقة الارضية في المنطقة الخارجية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874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جاري التنفيذ 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22/3/19</a:t>
                      </a:r>
                      <a:endParaRPr kumimoji="0" lang="ar-SA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dirty="0" smtClean="0"/>
                        <a:t>جاري التنفيذ</a:t>
                      </a:r>
                      <a:endParaRPr lang="ar-SA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توفير ملاجئ في الخارج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مربع نص 63"/>
          <p:cNvSpPr txBox="1"/>
          <p:nvPr/>
        </p:nvSpPr>
        <p:spPr>
          <a:xfrm>
            <a:off x="5877272" y="6228184"/>
            <a:ext cx="9361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bg1"/>
                </a:solidFill>
              </a:rPr>
              <a:t>ملاحظات</a:t>
            </a:r>
            <a:endParaRPr lang="ar-SA" sz="1100" b="1" dirty="0">
              <a:solidFill>
                <a:schemeClr val="bg1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5301208" y="6228184"/>
            <a:ext cx="9361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 smtClean="0">
                <a:solidFill>
                  <a:schemeClr val="bg1"/>
                </a:solidFill>
              </a:rPr>
              <a:t>الكلفة تقريبا</a:t>
            </a:r>
            <a:endParaRPr lang="ar-SA" sz="1050" b="1" dirty="0">
              <a:solidFill>
                <a:schemeClr val="bg1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4941168" y="6157337"/>
            <a:ext cx="6480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b="1" dirty="0" smtClean="0">
                <a:solidFill>
                  <a:schemeClr val="bg1"/>
                </a:solidFill>
              </a:rPr>
              <a:t>تاريخ الاكتمال</a:t>
            </a:r>
            <a:endParaRPr lang="ar-SA" sz="1100" b="1" dirty="0">
              <a:solidFill>
                <a:schemeClr val="bg1"/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4384541" y="6156176"/>
            <a:ext cx="50405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 smtClean="0">
                <a:solidFill>
                  <a:schemeClr val="bg1"/>
                </a:solidFill>
              </a:rPr>
              <a:t>منجز نعم / لا</a:t>
            </a:r>
            <a:endParaRPr lang="ar-SA" sz="1050" b="1" dirty="0">
              <a:solidFill>
                <a:schemeClr val="bg1"/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3059306" y="6100718"/>
            <a:ext cx="100811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50" b="1" dirty="0" smtClean="0">
                <a:solidFill>
                  <a:schemeClr val="bg1"/>
                </a:solidFill>
              </a:rPr>
              <a:t>اجراءات تدقيق الرفق بالحيوان </a:t>
            </a:r>
            <a:endParaRPr lang="ar-SA" sz="1050" b="1" dirty="0">
              <a:solidFill>
                <a:schemeClr val="bg1"/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2121514" y="6156176"/>
            <a:ext cx="72008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 smtClean="0">
                <a:solidFill>
                  <a:schemeClr val="bg1"/>
                </a:solidFill>
              </a:rPr>
              <a:t>تاريخ موافقة القيم</a:t>
            </a:r>
            <a:endParaRPr lang="ar-SA" sz="1050" b="1" dirty="0">
              <a:solidFill>
                <a:schemeClr val="bg1"/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1518320" y="6156176"/>
            <a:ext cx="7920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 smtClean="0">
                <a:solidFill>
                  <a:schemeClr val="bg1"/>
                </a:solidFill>
              </a:rPr>
              <a:t>تاريخ المراجعة</a:t>
            </a:r>
            <a:endParaRPr lang="ar-SA" sz="1050" b="1" dirty="0">
              <a:solidFill>
                <a:schemeClr val="bg1"/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1159026" y="6300192"/>
            <a:ext cx="50405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 b="1" dirty="0" smtClean="0">
                <a:solidFill>
                  <a:schemeClr val="bg1"/>
                </a:solidFill>
              </a:rPr>
              <a:t>الحظيرة</a:t>
            </a:r>
            <a:endParaRPr lang="ar-SA" sz="900" b="1" dirty="0">
              <a:solidFill>
                <a:schemeClr val="bg1"/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584684" y="6156176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b="1" dirty="0" smtClean="0">
                <a:solidFill>
                  <a:schemeClr val="bg1"/>
                </a:solidFill>
              </a:rPr>
              <a:t>الاسم العلمي</a:t>
            </a:r>
            <a:endParaRPr lang="ar-SA" sz="1000" b="1" dirty="0">
              <a:solidFill>
                <a:schemeClr val="bg1"/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44624" y="6228184"/>
            <a:ext cx="7200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 smtClean="0">
                <a:solidFill>
                  <a:schemeClr val="bg1"/>
                </a:solidFill>
              </a:rPr>
              <a:t>الانواع</a:t>
            </a:r>
            <a:endParaRPr lang="ar-SA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يورو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81" y="7092280"/>
            <a:ext cx="129675" cy="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يورو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56" y="7092280"/>
            <a:ext cx="129675" cy="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يورو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62" y="7452320"/>
            <a:ext cx="129675" cy="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يورو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99" y="7812360"/>
            <a:ext cx="129675" cy="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يورو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08" y="7812360"/>
            <a:ext cx="129675" cy="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يورو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97" y="8172400"/>
            <a:ext cx="129675" cy="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يورو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62" y="8532440"/>
            <a:ext cx="129675" cy="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Partners | Elephant Crisis F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573" y="73835"/>
            <a:ext cx="756147" cy="753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80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03"/>
            <a:ext cx="6858000" cy="912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64704" y="542964"/>
            <a:ext cx="532859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853952" y="488463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b="1" dirty="0" smtClean="0"/>
              <a:t>إعادة المراجعة والمقارنات بين حالات الرفاهية للأنواع المختلفة</a:t>
            </a:r>
            <a:r>
              <a:rPr lang="ar-SA" sz="1200" dirty="0" smtClean="0"/>
              <a:t>:</a:t>
            </a:r>
          </a:p>
          <a:p>
            <a:endParaRPr lang="ar-SA" sz="1200" dirty="0" smtClean="0"/>
          </a:p>
          <a:p>
            <a:r>
              <a:rPr lang="ar-SA" sz="1200" dirty="0" smtClean="0"/>
              <a:t>يمكن استخدام متوسط درجات الرفاهية لمقارنة المراجعات المتتالية من نفس النوع لمجموعة الحيوانات و بمرور الوقت او الاستجابة لتغير السكن او تربية الحيوانات او المجموعات التي تعيش مع بعضها يمكن ان تكون الرسوم البيانية</a:t>
            </a:r>
          </a:p>
          <a:p>
            <a:r>
              <a:rPr lang="ar-SA" sz="1200" dirty="0" smtClean="0"/>
              <a:t>تستخدم للمقارنة البصرية بين المراجعات ويمكن أن تسلط الضوء على التغييرات في حالات الرفاهية بعد ان يتم اتخاذ اجراءات الرفاهية ( انظر مثال على الشكل 4 )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64704" y="6084168"/>
            <a:ext cx="54726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548680" y="6876256"/>
            <a:ext cx="468052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4581128" y="7236296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04664" y="7380312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 smtClean="0"/>
              <a:t>المراجع:</a:t>
            </a:r>
          </a:p>
          <a:p>
            <a:r>
              <a:rPr lang="en-US" sz="1400" dirty="0" smtClean="0"/>
              <a:t>Kagan ، R. ، Carter ، S. ، Allard ، S. ، 2015. </a:t>
            </a:r>
            <a:r>
              <a:rPr lang="ar-SA" sz="1400" dirty="0" smtClean="0"/>
              <a:t>إطار عالمي لرعاية الحيوان لحدائق الحيوان. جيه. أنيم.</a:t>
            </a:r>
          </a:p>
          <a:p>
            <a:r>
              <a:rPr lang="ar-SA" sz="1400" dirty="0" smtClean="0"/>
              <a:t>ويلف. علوم. 18. </a:t>
            </a:r>
            <a:r>
              <a:rPr lang="en-US" sz="1400" dirty="0" smtClean="0"/>
              <a:t>https://doi.org/10.1080/10888705.2015.1075830</a:t>
            </a:r>
          </a:p>
          <a:p>
            <a:r>
              <a:rPr lang="en-US" sz="1400" dirty="0" smtClean="0"/>
              <a:t>almraje:</a:t>
            </a:r>
            <a:endParaRPr lang="ar-SA" sz="1400" dirty="0"/>
          </a:p>
        </p:txBody>
      </p:sp>
      <p:sp>
        <p:nvSpPr>
          <p:cNvPr id="12" name="مستطيل 11"/>
          <p:cNvSpPr/>
          <p:nvPr/>
        </p:nvSpPr>
        <p:spPr>
          <a:xfrm>
            <a:off x="967125" y="3831014"/>
            <a:ext cx="45365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48680" y="3823320"/>
            <a:ext cx="10801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dirty="0" smtClean="0"/>
              <a:t>المراجعة الحالية </a:t>
            </a:r>
            <a:endParaRPr lang="ar-SA" sz="1100" dirty="0"/>
          </a:p>
        </p:txBody>
      </p:sp>
      <p:sp>
        <p:nvSpPr>
          <p:cNvPr id="15" name="مستطيل 14"/>
          <p:cNvSpPr/>
          <p:nvPr/>
        </p:nvSpPr>
        <p:spPr>
          <a:xfrm>
            <a:off x="1024305" y="1763688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5085184" y="7092280"/>
            <a:ext cx="93610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476672" y="6444208"/>
            <a:ext cx="6209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 smtClean="0"/>
              <a:t>الشكل 3: مثال لمقارنة متوسط الدرجات بين عمليتي  قبل و بعد التدقيق</a:t>
            </a:r>
          </a:p>
          <a:p>
            <a:r>
              <a:rPr lang="ar-SA" sz="1400" dirty="0" smtClean="0"/>
              <a:t>إجراء تغييرات في حظيرة الحيوانات. تهدف الى التحليل و تسليط الضوء على المجالات التي يتم فيها اجراء تغيرات تهتم بالرفاهية و توضيح الاختلافات في البيان النهائي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1376772" y="3779912"/>
            <a:ext cx="129614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b="1" dirty="0" smtClean="0"/>
              <a:t>1- صحة الحيوان</a:t>
            </a:r>
            <a:endParaRPr lang="ar-SA" sz="10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619171" y="3806334"/>
            <a:ext cx="64807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dirty="0" smtClean="0"/>
              <a:t>2- البيئة </a:t>
            </a:r>
            <a:endParaRPr lang="ar-SA" sz="11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3645024" y="3806334"/>
            <a:ext cx="79208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dirty="0" smtClean="0"/>
              <a:t>3- السلوك</a:t>
            </a:r>
            <a:endParaRPr lang="ar-SA" sz="11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4509120" y="3806334"/>
            <a:ext cx="105273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dirty="0" smtClean="0"/>
              <a:t>4- الضغوطات </a:t>
            </a:r>
            <a:endParaRPr lang="ar-SA" sz="1100" dirty="0"/>
          </a:p>
        </p:txBody>
      </p:sp>
      <p:sp>
        <p:nvSpPr>
          <p:cNvPr id="14" name="مستطيل 13"/>
          <p:cNvSpPr/>
          <p:nvPr/>
        </p:nvSpPr>
        <p:spPr>
          <a:xfrm>
            <a:off x="1376772" y="5940152"/>
            <a:ext cx="4284476" cy="217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1376772" y="5940152"/>
            <a:ext cx="42844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1412776" y="5981963"/>
            <a:ext cx="129614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b="1" dirty="0" smtClean="0"/>
              <a:t>1- صحة الحيوان</a:t>
            </a:r>
            <a:endParaRPr lang="ar-SA" sz="10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551619" y="5966574"/>
            <a:ext cx="64807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dirty="0" smtClean="0"/>
              <a:t>2- البيئة </a:t>
            </a:r>
            <a:endParaRPr lang="ar-SA" sz="11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3645024" y="5974268"/>
            <a:ext cx="79208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dirty="0" smtClean="0"/>
              <a:t>3- السلوك</a:t>
            </a:r>
            <a:endParaRPr lang="ar-SA" sz="11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725144" y="5981963"/>
            <a:ext cx="105273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dirty="0" smtClean="0"/>
              <a:t>4- الضغوطات </a:t>
            </a:r>
            <a:endParaRPr lang="ar-SA" sz="1100" dirty="0"/>
          </a:p>
        </p:txBody>
      </p:sp>
      <p:sp>
        <p:nvSpPr>
          <p:cNvPr id="28" name="مستطيل 27"/>
          <p:cNvSpPr/>
          <p:nvPr/>
        </p:nvSpPr>
        <p:spPr>
          <a:xfrm>
            <a:off x="1124744" y="4716016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مربع نص 32"/>
          <p:cNvSpPr txBox="1"/>
          <p:nvPr/>
        </p:nvSpPr>
        <p:spPr>
          <a:xfrm rot="16200000">
            <a:off x="294091" y="4932216"/>
            <a:ext cx="18002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/>
              <a:t>متوسط الدرجات</a:t>
            </a:r>
            <a:endParaRPr lang="ar-SA" sz="1200" dirty="0"/>
          </a:p>
        </p:txBody>
      </p:sp>
      <p:sp>
        <p:nvSpPr>
          <p:cNvPr id="34" name="مستطيل 33"/>
          <p:cNvSpPr/>
          <p:nvPr/>
        </p:nvSpPr>
        <p:spPr>
          <a:xfrm>
            <a:off x="1084541" y="2502703"/>
            <a:ext cx="112211" cy="696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مربع نص 36"/>
          <p:cNvSpPr txBox="1"/>
          <p:nvPr/>
        </p:nvSpPr>
        <p:spPr>
          <a:xfrm rot="16200000">
            <a:off x="294092" y="2669305"/>
            <a:ext cx="18002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/>
              <a:t>متوسط الدرجات</a:t>
            </a:r>
            <a:endParaRPr lang="ar-SA" sz="1200" dirty="0"/>
          </a:p>
        </p:txBody>
      </p:sp>
      <p:sp>
        <p:nvSpPr>
          <p:cNvPr id="36" name="مستطيل 35"/>
          <p:cNvSpPr/>
          <p:nvPr/>
        </p:nvSpPr>
        <p:spPr>
          <a:xfrm>
            <a:off x="4689140" y="1835696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4653136" y="1820888"/>
            <a:ext cx="3600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 dirty="0" smtClean="0"/>
              <a:t>نعم</a:t>
            </a:r>
            <a:endParaRPr lang="ar-SA" sz="9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653136" y="1907704"/>
            <a:ext cx="144016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dirty="0" smtClean="0"/>
              <a:t>الى حد ما </a:t>
            </a:r>
            <a:endParaRPr lang="ar-SA" sz="10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4725144" y="2021523"/>
            <a:ext cx="36004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dirty="0" smtClean="0"/>
              <a:t>لا</a:t>
            </a:r>
            <a:endParaRPr lang="ar-SA" sz="10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4653136" y="2144633"/>
            <a:ext cx="172819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50" dirty="0" smtClean="0"/>
              <a:t>غير معروف</a:t>
            </a:r>
            <a:endParaRPr lang="ar-SA" sz="105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4689140" y="2255455"/>
            <a:ext cx="122413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000" dirty="0" smtClean="0"/>
              <a:t>لا ينطبق</a:t>
            </a:r>
            <a:endParaRPr lang="ar-SA" sz="1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692696" y="1704891"/>
            <a:ext cx="10801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00" dirty="0" smtClean="0"/>
              <a:t>المراجعة السابقة  </a:t>
            </a:r>
            <a:endParaRPr lang="ar-SA" sz="1100" dirty="0"/>
          </a:p>
        </p:txBody>
      </p:sp>
      <p:pic>
        <p:nvPicPr>
          <p:cNvPr id="50" name="Picture 2" descr="Partners | Elephant Crisis F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73" y="73835"/>
            <a:ext cx="756147" cy="753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0693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1098</Words>
  <Application>Microsoft Office PowerPoint</Application>
  <PresentationFormat>On-screen Show (4:3)</PresentationFormat>
  <Paragraphs>127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سمة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Sami</dc:creator>
  <cp:lastModifiedBy>Ian Taylor</cp:lastModifiedBy>
  <cp:revision>74</cp:revision>
  <cp:lastPrinted>2020-07-25T06:37:00Z</cp:lastPrinted>
  <dcterms:created xsi:type="dcterms:W3CDTF">2020-07-23T07:03:13Z</dcterms:created>
  <dcterms:modified xsi:type="dcterms:W3CDTF">2020-07-29T09:56:19Z</dcterms:modified>
</cp:coreProperties>
</file>